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1" r:id="rId4"/>
    <p:sldId id="264" r:id="rId5"/>
    <p:sldId id="271" r:id="rId6"/>
    <p:sldId id="258" r:id="rId7"/>
    <p:sldId id="259" r:id="rId8"/>
    <p:sldId id="262" r:id="rId9"/>
    <p:sldId id="260" r:id="rId10"/>
    <p:sldId id="269" r:id="rId11"/>
    <p:sldId id="265" r:id="rId12"/>
    <p:sldId id="266" r:id="rId13"/>
    <p:sldId id="267" r:id="rId14"/>
    <p:sldId id="268" r:id="rId15"/>
    <p:sldId id="270" r:id="rId16"/>
    <p:sldId id="272" r:id="rId17"/>
    <p:sldId id="274" r:id="rId18"/>
    <p:sldId id="273" r:id="rId19"/>
    <p:sldId id="276" r:id="rId20"/>
    <p:sldId id="275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4"/>
    <p:restoredTop sz="85782"/>
  </p:normalViewPr>
  <p:slideViewPr>
    <p:cSldViewPr snapToGrid="0">
      <p:cViewPr varScale="1">
        <p:scale>
          <a:sx n="109" d="100"/>
          <a:sy n="109" d="100"/>
        </p:scale>
        <p:origin x="1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73040-F3C1-0E40-A332-A796B499C828}" type="datetimeFigureOut">
              <a:rPr lang="en-CN" smtClean="0"/>
              <a:t>2023/3/29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E5906-3F09-014E-B7E0-06A55A38F7A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482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E5906-3F09-014E-B7E0-06A55A38F7A3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3745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E5906-3F09-014E-B7E0-06A55A38F7A3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42084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带星是说</a:t>
            </a:r>
            <a:r>
              <a:rPr lang="zh-CN" altLang="en-US" dirty="0"/>
              <a:t>，两头的反铁磁</a:t>
            </a:r>
            <a:r>
              <a:rPr lang="en-US" altLang="zh-CN" dirty="0"/>
              <a:t>pining</a:t>
            </a:r>
            <a:r>
              <a:rPr lang="zh-CN" altLang="en-US" dirty="0"/>
              <a:t> </a:t>
            </a:r>
            <a:r>
              <a:rPr lang="en-US" altLang="zh-CN" dirty="0"/>
              <a:t>field</a:t>
            </a:r>
            <a:r>
              <a:rPr lang="zh-CN" altLang="en-US" dirty="0"/>
              <a:t>，加的方向不一样。一样和不一样都挑能量低的画的。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E5906-3F09-014E-B7E0-06A55A38F7A3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22956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带星是说</a:t>
            </a:r>
            <a:r>
              <a:rPr lang="zh-CN" altLang="en-US" dirty="0"/>
              <a:t>，两头的反铁磁</a:t>
            </a:r>
            <a:r>
              <a:rPr lang="en-US" altLang="zh-CN" dirty="0"/>
              <a:t>pining</a:t>
            </a:r>
            <a:r>
              <a:rPr lang="zh-CN" altLang="en-US" dirty="0"/>
              <a:t> </a:t>
            </a:r>
            <a:r>
              <a:rPr lang="en-US" altLang="zh-CN" dirty="0"/>
              <a:t>field</a:t>
            </a:r>
            <a:r>
              <a:rPr lang="zh-CN" altLang="en-US" dirty="0"/>
              <a:t>，加的方向不一样。一样和不一样都挑能量低的画的。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E5906-3F09-014E-B7E0-06A55A38F7A3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0621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带星是说</a:t>
            </a:r>
            <a:r>
              <a:rPr lang="zh-CN" altLang="en-US" dirty="0"/>
              <a:t>，两头的反铁磁</a:t>
            </a:r>
            <a:r>
              <a:rPr lang="en-US" altLang="zh-CN" dirty="0"/>
              <a:t>pining</a:t>
            </a:r>
            <a:r>
              <a:rPr lang="zh-CN" altLang="en-US" dirty="0"/>
              <a:t> </a:t>
            </a:r>
            <a:r>
              <a:rPr lang="en-US" altLang="zh-CN" dirty="0"/>
              <a:t>field</a:t>
            </a:r>
            <a:r>
              <a:rPr lang="zh-CN" altLang="en-US" dirty="0"/>
              <a:t>，加的方向不一样。一样和不一样都挑能量低的画的。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E5906-3F09-014E-B7E0-06A55A38F7A3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5420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E5906-3F09-014E-B7E0-06A55A38F7A3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7982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E5906-3F09-014E-B7E0-06A55A38F7A3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7185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0E3D-E51C-AF4D-A113-EF1A2A212CDF}" type="datetimeFigureOut">
              <a:rPr lang="en-CN" smtClean="0"/>
              <a:t>2023/3/26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03A7-4BE1-704E-8A31-E8B82100AE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0394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0E3D-E51C-AF4D-A113-EF1A2A212CDF}" type="datetimeFigureOut">
              <a:rPr lang="en-CN" smtClean="0"/>
              <a:t>2023/3/26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03A7-4BE1-704E-8A31-E8B82100AE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7559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0E3D-E51C-AF4D-A113-EF1A2A212CDF}" type="datetimeFigureOut">
              <a:rPr lang="en-CN" smtClean="0"/>
              <a:t>2023/3/26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03A7-4BE1-704E-8A31-E8B82100AE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4641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0E3D-E51C-AF4D-A113-EF1A2A212CDF}" type="datetimeFigureOut">
              <a:rPr lang="en-CN" smtClean="0"/>
              <a:t>2023/3/26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03A7-4BE1-704E-8A31-E8B82100AE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4712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0E3D-E51C-AF4D-A113-EF1A2A212CDF}" type="datetimeFigureOut">
              <a:rPr lang="en-CN" smtClean="0"/>
              <a:t>2023/3/26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03A7-4BE1-704E-8A31-E8B82100AE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00668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0E3D-E51C-AF4D-A113-EF1A2A212CDF}" type="datetimeFigureOut">
              <a:rPr lang="en-CN" smtClean="0"/>
              <a:t>2023/3/26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03A7-4BE1-704E-8A31-E8B82100AE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24052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0E3D-E51C-AF4D-A113-EF1A2A212CDF}" type="datetimeFigureOut">
              <a:rPr lang="en-CN" smtClean="0"/>
              <a:t>2023/3/26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03A7-4BE1-704E-8A31-E8B82100AE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37084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0E3D-E51C-AF4D-A113-EF1A2A212CDF}" type="datetimeFigureOut">
              <a:rPr lang="en-CN" smtClean="0"/>
              <a:t>2023/3/26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03A7-4BE1-704E-8A31-E8B82100AE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0761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0E3D-E51C-AF4D-A113-EF1A2A212CDF}" type="datetimeFigureOut">
              <a:rPr lang="en-CN" smtClean="0"/>
              <a:t>2023/3/26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03A7-4BE1-704E-8A31-E8B82100AE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2723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0E3D-E51C-AF4D-A113-EF1A2A212CDF}" type="datetimeFigureOut">
              <a:rPr lang="en-CN" smtClean="0"/>
              <a:t>2023/3/26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03A7-4BE1-704E-8A31-E8B82100AE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35203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0E3D-E51C-AF4D-A113-EF1A2A212CDF}" type="datetimeFigureOut">
              <a:rPr lang="en-CN" smtClean="0"/>
              <a:t>2023/3/26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03A7-4BE1-704E-8A31-E8B82100AE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3934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A0E3D-E51C-AF4D-A113-EF1A2A212CDF}" type="datetimeFigureOut">
              <a:rPr lang="en-CN" smtClean="0"/>
              <a:t>2023/3/26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403A7-4BE1-704E-8A31-E8B82100AEB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85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6672E3F-1CAC-C599-E4F2-278BFA24F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6082746"/>
            <a:ext cx="6858000" cy="37768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March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26,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meeting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2">
                <a:extLst>
                  <a:ext uri="{FF2B5EF4-FFF2-40B4-BE49-F238E27FC236}">
                    <a16:creationId xmlns:a16="http://schemas.microsoft.com/office/drawing/2014/main" id="{518DB84F-711B-7603-3B5B-48FD868935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9143999" cy="3866322"/>
              </a:xfrm>
              <a:prstGeom prst="rect">
                <a:avLst/>
              </a:prstGeom>
              <a:solidFill>
                <a:srgbClr val="2D2D8A">
                  <a:lumMod val="20000"/>
                  <a:lumOff val="80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2pPr>
                <a:lvl3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3pPr>
                <a:lvl4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4pPr>
                <a:lvl5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3200" kern="0" dirty="0">
                    <a:solidFill>
                      <a:srgbClr val="0000FF"/>
                    </a:solidFill>
                    <a:latin typeface="Palatino Linotype" pitchFamily="18" charset="0"/>
                    <a:ea typeface="宋体"/>
                  </a:rPr>
                  <a:t>R</a:t>
                </a:r>
                <a:r>
                  <a:rPr kumimoji="0" lang="en-US" altLang="zh-CN" sz="3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Palatino Linotype" pitchFamily="18" charset="0"/>
                    <a:ea typeface="宋体"/>
                    <a:cs typeface="+mj-cs"/>
                  </a:rPr>
                  <a:t>ecent</a:t>
                </a:r>
                <a:r>
                  <a:rPr kumimoji="0" lang="en-US" altLang="zh-CN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Palatino Linotype" pitchFamily="18" charset="0"/>
                    <a:ea typeface="宋体"/>
                    <a:cs typeface="+mj-cs"/>
                  </a:rPr>
                  <a:t> ground state calculations for the Hubbard model with next near-neighbor hopping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/>
                            <a:cs typeface="+mj-cs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32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Palatino Linotype" pitchFamily="18" charset="0"/>
                  <a:ea typeface="宋体"/>
                  <a:cs typeface="+mj-cs"/>
                </a:endParaRPr>
              </a:p>
            </p:txBody>
          </p:sp>
        </mc:Choice>
        <mc:Fallback>
          <p:sp>
            <p:nvSpPr>
              <p:cNvPr id="7" name="Rectangle 2">
                <a:extLst>
                  <a:ext uri="{FF2B5EF4-FFF2-40B4-BE49-F238E27FC236}">
                    <a16:creationId xmlns:a16="http://schemas.microsoft.com/office/drawing/2014/main" id="{518DB84F-711B-7603-3B5B-48FD86893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0"/>
                <a:ext cx="9143999" cy="3866322"/>
              </a:xfrm>
              <a:prstGeom prst="rect">
                <a:avLst/>
              </a:prstGeom>
              <a:blipFill>
                <a:blip r:embed="rId3"/>
                <a:stretch>
                  <a:fillRect l="-1250" r="-222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0769614-3354-D7D0-E10C-644204334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809" y="4489600"/>
            <a:ext cx="6619462" cy="6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35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5F47EF-30EB-C770-3DF1-737F08CE6F4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10228"/>
          </a:xfrm>
          <a:prstGeom prst="rect">
            <a:avLst/>
          </a:prstGeom>
          <a:solidFill>
            <a:srgbClr val="333399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  <a:effectLst>
            <a:glow rad="63500">
              <a:srgbClr val="BBE0E3">
                <a:satMod val="175000"/>
                <a:alpha val="40000"/>
              </a:srgb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Underdoped region: 1/8 hole doping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C8F7E-4D69-BFF0-1C99-02CFA28CE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10" y="1649310"/>
            <a:ext cx="4244430" cy="35328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EC5D1D-B711-510F-DCEC-CB3BA3E565FA}"/>
              </a:ext>
            </a:extLst>
          </p:cNvPr>
          <p:cNvSpPr txBox="1"/>
          <p:nvPr/>
        </p:nvSpPr>
        <p:spPr>
          <a:xfrm>
            <a:off x="327646" y="764933"/>
            <a:ext cx="1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spin pattern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377C9-6658-0DFC-CB3F-64475F810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990" y="1731465"/>
            <a:ext cx="4209100" cy="33685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8FF05-C1C2-1CC3-8965-168F3E875FE9}"/>
              </a:ext>
            </a:extLst>
          </p:cNvPr>
          <p:cNvSpPr txBox="1"/>
          <p:nvPr/>
        </p:nvSpPr>
        <p:spPr>
          <a:xfrm>
            <a:off x="5540720" y="860145"/>
            <a:ext cx="31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partially filled stripe patterns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8A87A-97CB-6955-B43E-AD3FA0D6B02A}"/>
              </a:ext>
            </a:extLst>
          </p:cNvPr>
          <p:cNvSpPr txBox="1"/>
          <p:nvPr/>
        </p:nvSpPr>
        <p:spPr>
          <a:xfrm>
            <a:off x="2484782" y="935416"/>
            <a:ext cx="2087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Red: DMRG</a:t>
            </a: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Black: CP-AFQMC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21512C-6768-847D-CCF5-E86057ED359E}"/>
                  </a:ext>
                </a:extLst>
              </p:cNvPr>
              <p:cNvSpPr txBox="1"/>
              <p:nvPr/>
            </p:nvSpPr>
            <p:spPr>
              <a:xfrm>
                <a:off x="1629951" y="4964863"/>
                <a:ext cx="53574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nodes of spin modulation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⟷</m:t>
                    </m:r>
                  </m:oMath>
                </a14:m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Hole density max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21512C-6768-847D-CCF5-E86057ED3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951" y="4964863"/>
                <a:ext cx="5357446" cy="369332"/>
              </a:xfrm>
              <a:prstGeom prst="rect">
                <a:avLst/>
              </a:prstGeom>
              <a:blipFill>
                <a:blip r:embed="rId5"/>
                <a:stretch>
                  <a:fillRect l="-946" t="-6452" b="-193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FFCB6F4-24B5-4B86-6460-AB25C305BA52}"/>
              </a:ext>
            </a:extLst>
          </p:cNvPr>
          <p:cNvSpPr txBox="1"/>
          <p:nvPr/>
        </p:nvSpPr>
        <p:spPr>
          <a:xfrm>
            <a:off x="182910" y="1087890"/>
            <a:ext cx="2458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Boundary condition: PBC cylinder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218997-2CB7-571C-F995-372D58A5A905}"/>
                  </a:ext>
                </a:extLst>
              </p:cNvPr>
              <p:cNvSpPr txBox="1"/>
              <p:nvPr/>
            </p:nvSpPr>
            <p:spPr>
              <a:xfrm>
                <a:off x="3972501" y="5409929"/>
                <a:ext cx="15595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𝑆𝐷𝑊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𝐶𝐷𝑊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218997-2CB7-571C-F995-372D58A5A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01" y="5409929"/>
                <a:ext cx="1559593" cy="276999"/>
              </a:xfrm>
              <a:prstGeom prst="rect">
                <a:avLst/>
              </a:prstGeom>
              <a:blipFill>
                <a:blip r:embed="rId6"/>
                <a:stretch>
                  <a:fillRect l="-3226" t="-4348" r="-806" b="-391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F13A1E-A247-1A85-2636-715BF63BF1A4}"/>
                  </a:ext>
                </a:extLst>
              </p:cNvPr>
              <p:cNvSpPr txBox="1"/>
              <p:nvPr/>
            </p:nvSpPr>
            <p:spPr>
              <a:xfrm>
                <a:off x="4377571" y="6121255"/>
                <a:ext cx="13669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𝑆𝐷𝑊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F13A1E-A247-1A85-2636-715BF63BF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571" y="6121255"/>
                <a:ext cx="1366977" cy="276999"/>
              </a:xfrm>
              <a:prstGeom prst="rect">
                <a:avLst/>
              </a:prstGeom>
              <a:blipFill>
                <a:blip r:embed="rId7"/>
                <a:stretch>
                  <a:fillRect l="-5505" r="-3670" b="-291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23671AA-C1A9-9391-90E8-16716F633ADB}"/>
              </a:ext>
            </a:extLst>
          </p:cNvPr>
          <p:cNvSpPr txBox="1"/>
          <p:nvPr/>
        </p:nvSpPr>
        <p:spPr>
          <a:xfrm>
            <a:off x="0" y="6028996"/>
            <a:ext cx="311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﻿the filling fraction of the stripe: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75B263-0A13-8AAC-AA52-EC9ED63A8965}"/>
              </a:ext>
            </a:extLst>
          </p:cNvPr>
          <p:cNvSpPr txBox="1"/>
          <p:nvPr/>
        </p:nvSpPr>
        <p:spPr>
          <a:xfrm>
            <a:off x="-1" y="6398328"/>
            <a:ext cx="3972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electron pairs per stripe: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B3E81C-389F-0C0A-79E3-CC0AE9A0666E}"/>
                  </a:ext>
                </a:extLst>
              </p:cNvPr>
              <p:cNvSpPr txBox="1"/>
              <p:nvPr/>
            </p:nvSpPr>
            <p:spPr>
              <a:xfrm>
                <a:off x="4377571" y="6444494"/>
                <a:ext cx="1111202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B3E81C-389F-0C0A-79E3-CC0AE9A06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571" y="6444494"/>
                <a:ext cx="1111202" cy="298928"/>
              </a:xfrm>
              <a:prstGeom prst="rect">
                <a:avLst/>
              </a:prstGeom>
              <a:blipFill>
                <a:blip r:embed="rId8"/>
                <a:stretch>
                  <a:fillRect l="-2247" t="-4167" r="-3371" b="-291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C63FAB-241A-2874-1B19-28A299F0B53C}"/>
              </a:ext>
            </a:extLst>
          </p:cNvPr>
          <p:cNvCxnSpPr/>
          <p:nvPr/>
        </p:nvCxnSpPr>
        <p:spPr>
          <a:xfrm flipV="1">
            <a:off x="5540720" y="6121255"/>
            <a:ext cx="739310" cy="461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51B1CE-965C-B437-E498-0B90432BD4DB}"/>
              </a:ext>
            </a:extLst>
          </p:cNvPr>
          <p:cNvCxnSpPr>
            <a:cxnSpLocks/>
          </p:cNvCxnSpPr>
          <p:nvPr/>
        </p:nvCxnSpPr>
        <p:spPr>
          <a:xfrm>
            <a:off x="5532094" y="6593958"/>
            <a:ext cx="747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4E18F5-4A35-3167-870C-F5B5E88C5A49}"/>
              </a:ext>
            </a:extLst>
          </p:cNvPr>
          <p:cNvSpPr txBox="1"/>
          <p:nvPr/>
        </p:nvSpPr>
        <p:spPr>
          <a:xfrm>
            <a:off x="6280029" y="5960853"/>
            <a:ext cx="325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integer,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﻿integer-pair stripe (IPS)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76E2B3-BA4A-28B0-BC37-70A75C084E3F}"/>
              </a:ext>
            </a:extLst>
          </p:cNvPr>
          <p:cNvSpPr txBox="1"/>
          <p:nvPr/>
        </p:nvSpPr>
        <p:spPr>
          <a:xfrm>
            <a:off x="6289640" y="6444494"/>
            <a:ext cx="2671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non-integer,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non-IPS (NIPS)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225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5F47EF-30EB-C770-3DF1-737F08CE6F4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10228"/>
          </a:xfrm>
          <a:prstGeom prst="rect">
            <a:avLst/>
          </a:prstGeom>
          <a:solidFill>
            <a:srgbClr val="333399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  <a:effectLst>
            <a:glow rad="63500">
              <a:srgbClr val="BBE0E3">
                <a:satMod val="175000"/>
                <a:alpha val="40000"/>
              </a:srgb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kern="0" dirty="0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Over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doped region: 1/5 hole doping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377C9-6658-0DFC-CB3F-64475F810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7" y="1208114"/>
            <a:ext cx="4209100" cy="33685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8FF05-C1C2-1CC3-8965-168F3E875FE9}"/>
              </a:ext>
            </a:extLst>
          </p:cNvPr>
          <p:cNvSpPr txBox="1"/>
          <p:nvPr/>
        </p:nvSpPr>
        <p:spPr>
          <a:xfrm>
            <a:off x="759977" y="838782"/>
            <a:ext cx="31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partially filled stripe patterns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CD8D6E9-CB76-6794-98C1-90BBBD118278}"/>
              </a:ext>
            </a:extLst>
          </p:cNvPr>
          <p:cNvSpPr/>
          <p:nvPr/>
        </p:nvSpPr>
        <p:spPr>
          <a:xfrm>
            <a:off x="3364302" y="1716657"/>
            <a:ext cx="715992" cy="29761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C42F23-BC90-E184-A81A-CE49174B991D}"/>
              </a:ext>
            </a:extLst>
          </p:cNvPr>
          <p:cNvSpPr txBox="1"/>
          <p:nvPr/>
        </p:nvSpPr>
        <p:spPr>
          <a:xfrm>
            <a:off x="3667983" y="4831981"/>
            <a:ext cx="715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NIPS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1EF17E-8434-FA89-77E1-A999C7A55D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43"/>
          <a:stretch/>
        </p:blipFill>
        <p:spPr>
          <a:xfrm>
            <a:off x="4639256" y="916420"/>
            <a:ext cx="4080799" cy="37763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8979CD-8435-F49D-320E-4440E0CD3034}"/>
              </a:ext>
            </a:extLst>
          </p:cNvPr>
          <p:cNvSpPr txBox="1"/>
          <p:nvPr/>
        </p:nvSpPr>
        <p:spPr>
          <a:xfrm>
            <a:off x="4751399" y="4709575"/>
            <a:ext cx="40807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﻿Both the spin and charge modulations are weaker at 1/5 doping than at 1/8.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9EA356E-D3E9-2B88-054D-40C5028F0E5E}"/>
              </a:ext>
            </a:extLst>
          </p:cNvPr>
          <p:cNvSpPr/>
          <p:nvPr/>
        </p:nvSpPr>
        <p:spPr>
          <a:xfrm>
            <a:off x="2648310" y="1208115"/>
            <a:ext cx="715992" cy="3708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CF4994-8D27-8264-8913-ACB078D67E0A}"/>
              </a:ext>
            </a:extLst>
          </p:cNvPr>
          <p:cNvSpPr txBox="1"/>
          <p:nvPr/>
        </p:nvSpPr>
        <p:spPr>
          <a:xfrm>
            <a:off x="2743200" y="4917057"/>
            <a:ext cx="5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</a:t>
            </a:r>
          </a:p>
        </p:txBody>
      </p:sp>
    </p:spTree>
    <p:extLst>
      <p:ext uri="{BB962C8B-B14F-4D97-AF65-F5344CB8AC3E}">
        <p14:creationId xmlns:p14="http://schemas.microsoft.com/office/powerpoint/2010/main" val="2227892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A67CE0-803A-9B60-77BA-C8E22C4F7F14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10228"/>
          </a:xfrm>
          <a:prstGeom prst="rect">
            <a:avLst/>
          </a:prstGeom>
          <a:solidFill>
            <a:srgbClr val="333399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  <a:effectLst>
            <a:glow rad="63500">
              <a:srgbClr val="BBE0E3">
                <a:satMod val="175000"/>
                <a:alpha val="40000"/>
              </a:srgb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kern="0" dirty="0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Electron doped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 region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F8BB79-88E3-F776-380B-FFCEDAA9E9B8}"/>
              </a:ext>
            </a:extLst>
          </p:cNvPr>
          <p:cNvSpPr txBox="1"/>
          <p:nvPr/>
        </p:nvSpPr>
        <p:spPr>
          <a:xfrm>
            <a:off x="362308" y="710228"/>
            <a:ext cx="77292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﻿Experimentally, the electron-doped side is simpler, without the competing stripe state or pseudogap phase in cuprates.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EE3AA8-916D-DA7A-78E8-824FA6C8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150" y="1356560"/>
            <a:ext cx="6827808" cy="26699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F816D7-A851-B8AA-F841-4C37CA018D2D}"/>
                  </a:ext>
                </a:extLst>
              </p:cNvPr>
              <p:cNvSpPr txBox="1"/>
              <p:nvPr/>
            </p:nvSpPr>
            <p:spPr>
              <a:xfrm>
                <a:off x="0" y="3859541"/>
                <a:ext cx="59651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﻿Spin, charge, and pairing properties on the electron doped side (δ = 1/8)</a:t>
                </a:r>
              </a:p>
              <a:p>
                <a:r>
                  <a:rPr lang="en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(a) APBC,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28×8</m:t>
                    </m:r>
                  </m:oMath>
                </a14:m>
                <a:r>
                  <a:rPr lang="en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(b) PBC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F816D7-A851-B8AA-F841-4C37CA018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59541"/>
                <a:ext cx="5965168" cy="523220"/>
              </a:xfrm>
              <a:prstGeom prst="rect">
                <a:avLst/>
              </a:prstGeom>
              <a:blipFill>
                <a:blip r:embed="rId3"/>
                <a:stretch>
                  <a:fillRect l="-426" t="-4651" b="-93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31D812F-49F2-7C38-A5DE-758781323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173" y="4121151"/>
            <a:ext cx="3876083" cy="266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8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A67CE0-803A-9B60-77BA-C8E22C4F7F14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10228"/>
          </a:xfrm>
          <a:prstGeom prst="rect">
            <a:avLst/>
          </a:prstGeom>
          <a:solidFill>
            <a:srgbClr val="333399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  <a:effectLst>
            <a:glow rad="63500">
              <a:srgbClr val="BBE0E3">
                <a:satMod val="175000"/>
                <a:alpha val="40000"/>
              </a:srgb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kern="0" dirty="0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﻿twist averaged boundary conditions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Palatino Linotype" panose="02040502050505030304" pitchFamily="18" charset="0"/>
              <a:ea typeface="Palatino" pitchFamily="2" charset="77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4B85D-E128-5587-5224-BF01D5CE8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56" y="1034211"/>
            <a:ext cx="3052193" cy="956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38050-516B-B369-9B87-5BD91ABCD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89" y="2122716"/>
            <a:ext cx="4112404" cy="384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52932-B57C-B401-8884-7753ABD2E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329" y="1167915"/>
            <a:ext cx="4522815" cy="35852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E373AD-5C2E-513B-8818-4A7EDC61F9B2}"/>
              </a:ext>
            </a:extLst>
          </p:cNvPr>
          <p:cNvSpPr txBox="1"/>
          <p:nvPr/>
        </p:nvSpPr>
        <p:spPr>
          <a:xfrm>
            <a:off x="4741684" y="4841509"/>
            <a:ext cx="4022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﻿20×4 cylindrical cell at 1/5 hole doping</a:t>
            </a:r>
          </a:p>
        </p:txBody>
      </p:sp>
    </p:spTree>
    <p:extLst>
      <p:ext uri="{BB962C8B-B14F-4D97-AF65-F5344CB8AC3E}">
        <p14:creationId xmlns:p14="http://schemas.microsoft.com/office/powerpoint/2010/main" val="4189308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A67CE0-803A-9B60-77BA-C8E22C4F7F14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10228"/>
          </a:xfrm>
          <a:prstGeom prst="rect">
            <a:avLst/>
          </a:prstGeom>
          <a:solidFill>
            <a:srgbClr val="333399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  <a:effectLst>
            <a:glow rad="63500">
              <a:srgbClr val="BBE0E3">
                <a:satMod val="175000"/>
                <a:alpha val="40000"/>
              </a:srgb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kern="0" dirty="0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﻿Pairing order parameter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Palatino Linotype" panose="02040502050505030304" pitchFamily="18" charset="0"/>
              <a:ea typeface="Palatino" pitchFamily="2" charset="77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B9DADC-4905-8B0F-D0A4-576F1C346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29" y="3082230"/>
            <a:ext cx="3305366" cy="3355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60AAC7-4960-BE4F-9A5A-475E18F4527D}"/>
              </a:ext>
            </a:extLst>
          </p:cNvPr>
          <p:cNvSpPr txBox="1"/>
          <p:nvPr/>
        </p:nvSpPr>
        <p:spPr>
          <a:xfrm>
            <a:off x="276045" y="2712898"/>
            <a:ext cx="3795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PBC, twist angles on both x and y direction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08629-A4A1-208B-E848-324FCB89B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4" y="1070823"/>
            <a:ext cx="3161581" cy="1650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B98D4-0BD5-3DEE-B716-BC500B456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137" y="1221786"/>
            <a:ext cx="4016624" cy="2789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110D4B-09E6-263F-50BB-76DE430F23D0}"/>
              </a:ext>
            </a:extLst>
          </p:cNvPr>
          <p:cNvSpPr txBox="1"/>
          <p:nvPr/>
        </p:nvSpPr>
        <p:spPr>
          <a:xfrm>
            <a:off x="4257137" y="814935"/>
            <a:ext cx="3795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Self-consistent method: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26CBFC-8938-1994-5678-790664657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137" y="4284822"/>
            <a:ext cx="3799936" cy="19796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075AF2-A856-4E9D-D8D5-D9C0EC011FDA}"/>
              </a:ext>
            </a:extLst>
          </p:cNvPr>
          <p:cNvSpPr txBox="1"/>
          <p:nvPr/>
        </p:nvSpPr>
        <p:spPr>
          <a:xfrm>
            <a:off x="4160604" y="6384096"/>
            <a:ext cx="42096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400" dirty="0">
                <a:latin typeface="Arial" panose="020B0604020202020204" pitchFamily="34" charset="0"/>
                <a:cs typeface="Arial" panose="020B0604020202020204" pitchFamily="34" charset="0"/>
              </a:rPr>
              <a:t>﻿1/4 hole-doped Hubbard model on a 16×4 cylinder</a:t>
            </a:r>
          </a:p>
        </p:txBody>
      </p:sp>
    </p:spTree>
    <p:extLst>
      <p:ext uri="{BB962C8B-B14F-4D97-AF65-F5344CB8AC3E}">
        <p14:creationId xmlns:p14="http://schemas.microsoft.com/office/powerpoint/2010/main" val="1723549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318FA6-DE60-1818-4518-96C5D9D2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87973"/>
            <a:ext cx="7886700" cy="2232533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Ground state phase diagram and superconductivity of the doped Hubbard model on </a:t>
            </a:r>
            <a:r>
              <a:rPr lang="en-US" sz="4000" i="1" dirty="0">
                <a:latin typeface="Arial" panose="020B0604020202020204" pitchFamily="34" charset="0"/>
                <a:cs typeface="Arial" panose="020B0604020202020204" pitchFamily="34" charset="0"/>
              </a:rPr>
              <a:t>six-leg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square cylinders </a:t>
            </a:r>
            <a:endParaRPr lang="en-C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3FF27-AB14-7828-2463-678E2DC77F51}"/>
              </a:ext>
            </a:extLst>
          </p:cNvPr>
          <p:cNvSpPr txBox="1"/>
          <p:nvPr/>
        </p:nvSpPr>
        <p:spPr>
          <a:xfrm>
            <a:off x="5390573" y="1923766"/>
            <a:ext cx="3817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Palatino Linotype" panose="02040502050505030304" pitchFamily="18" charset="0"/>
              </a:rPr>
              <a:t>t-t’-J hole doped phase diagram</a:t>
            </a:r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A5FB01-36EC-D1C0-292C-BF03A2E97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1069"/>
            <a:ext cx="5024405" cy="3478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7D14D9-CA29-50D8-5512-A0CDC2039C6E}"/>
              </a:ext>
            </a:extLst>
          </p:cNvPr>
          <p:cNvSpPr txBox="1"/>
          <p:nvPr/>
        </p:nvSpPr>
        <p:spPr>
          <a:xfrm>
            <a:off x="5024405" y="4718648"/>
            <a:ext cx="4183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000" b="1" dirty="0">
                <a:latin typeface="Arial" panose="020B0604020202020204" pitchFamily="34" charset="0"/>
                <a:cs typeface="Arial" panose="020B0604020202020204" pitchFamily="34" charset="0"/>
              </a:rPr>
              <a:t>SC:           </a:t>
            </a:r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d-wave SC 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000" b="1" dirty="0">
                <a:latin typeface="Arial" panose="020B0604020202020204" pitchFamily="34" charset="0"/>
                <a:cs typeface="Arial" panose="020B0604020202020204" pitchFamily="34" charset="0"/>
              </a:rPr>
              <a:t>WC*:         </a:t>
            </a:r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holon Wigner crystal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000" b="1" dirty="0">
                <a:latin typeface="Arial" panose="020B0604020202020204" pitchFamily="34" charset="0"/>
                <a:cs typeface="Arial" panose="020B0604020202020204" pitchFamily="34" charset="0"/>
              </a:rPr>
              <a:t>PS:            </a:t>
            </a:r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phase seperation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000" b="1" dirty="0">
                <a:latin typeface="Arial" panose="020B0604020202020204" pitchFamily="34" charset="0"/>
                <a:cs typeface="Arial" panose="020B0604020202020204" pitchFamily="34" charset="0"/>
              </a:rPr>
              <a:t>CDW-2/3:  </a:t>
            </a:r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2/3 filled stripe </a:t>
            </a:r>
          </a:p>
        </p:txBody>
      </p:sp>
      <p:pic>
        <p:nvPicPr>
          <p:cNvPr id="10" name="图片 4">
            <a:extLst>
              <a:ext uri="{FF2B5EF4-FFF2-40B4-BE49-F238E27FC236}">
                <a16:creationId xmlns:a16="http://schemas.microsoft.com/office/drawing/2014/main" id="{E9E5B73C-4778-9E62-DC36-9DCE85C7F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3"/>
          <a:stretch/>
        </p:blipFill>
        <p:spPr>
          <a:xfrm>
            <a:off x="5812699" y="2324471"/>
            <a:ext cx="2780179" cy="20446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24BF3D-AF1F-193C-0A31-1BC4B1F6C3BE}"/>
              </a:ext>
            </a:extLst>
          </p:cNvPr>
          <p:cNvSpPr txBox="1"/>
          <p:nvPr/>
        </p:nvSpPr>
        <p:spPr>
          <a:xfrm>
            <a:off x="459599" y="263502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Palatino Linotype" panose="02040502050505030304" pitchFamily="18" charset="0"/>
              </a:rPr>
              <a:t>Ground state phase diagram of the Hubbard model at U=12</a:t>
            </a: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703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A67CE0-803A-9B60-77BA-C8E22C4F7F14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10228"/>
          </a:xfrm>
          <a:prstGeom prst="rect">
            <a:avLst/>
          </a:prstGeom>
          <a:solidFill>
            <a:srgbClr val="333399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  <a:effectLst>
            <a:glow rad="63500">
              <a:srgbClr val="BBE0E3">
                <a:satMod val="175000"/>
                <a:alpha val="40000"/>
              </a:srgb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i="1" kern="0" dirty="0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D</a:t>
            </a:r>
            <a:r>
              <a:rPr lang="en-US" altLang="zh-CN" sz="3200" kern="0" dirty="0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-wave SC phase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Palatino Linotype" panose="02040502050505030304" pitchFamily="18" charset="0"/>
              <a:ea typeface="Palatino" pitchFamily="2" charset="77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BBFDB-D9B3-DD81-D5D6-9C26AA0C9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5" y="888612"/>
            <a:ext cx="2865323" cy="198398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071C14C-453F-F5E8-43B6-CC424F7BA5A1}"/>
              </a:ext>
            </a:extLst>
          </p:cNvPr>
          <p:cNvSpPr/>
          <p:nvPr/>
        </p:nvSpPr>
        <p:spPr>
          <a:xfrm>
            <a:off x="2613803" y="1802921"/>
            <a:ext cx="414068" cy="42269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3614D1-27BB-B415-13B3-8DDD00378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057" y="926561"/>
            <a:ext cx="3929092" cy="660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CE56BB-E068-C24C-FCFE-01732D2B3277}"/>
              </a:ext>
            </a:extLst>
          </p:cNvPr>
          <p:cNvSpPr txBox="1"/>
          <p:nvPr/>
        </p:nvSpPr>
        <p:spPr>
          <a:xfrm>
            <a:off x="2925708" y="1071908"/>
            <a:ext cx="181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SC correlations: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6BD82F-4437-D52A-DD69-C3FA2E7A1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813" y="1504411"/>
            <a:ext cx="1625396" cy="5389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7EB049-81E7-68AD-0F7D-420946B93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234" y="2622158"/>
            <a:ext cx="4590430" cy="40204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C1167B-EE90-5DC6-561D-D27D165796BF}"/>
                  </a:ext>
                </a:extLst>
              </p:cNvPr>
              <p:cNvSpPr txBox="1"/>
              <p:nvPr/>
            </p:nvSpPr>
            <p:spPr>
              <a:xfrm>
                <a:off x="60384" y="3095673"/>
                <a:ext cx="2865323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𝐶𝐷𝑊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C1167B-EE90-5DC6-561D-D27D16579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4" y="3095673"/>
                <a:ext cx="2865323" cy="612732"/>
              </a:xfrm>
              <a:prstGeom prst="rect">
                <a:avLst/>
              </a:prstGeom>
              <a:blipFill>
                <a:blip r:embed="rId6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1B6218-1F41-C816-9C67-9F60C1E246BE}"/>
                  </a:ext>
                </a:extLst>
              </p:cNvPr>
              <p:cNvSpPr txBox="1"/>
              <p:nvPr/>
            </p:nvSpPr>
            <p:spPr>
              <a:xfrm>
                <a:off x="735672" y="3708405"/>
                <a:ext cx="13001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𝐶𝐷𝑊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𝜋𝛿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1B6218-1F41-C816-9C67-9F60C1E2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2" y="3708405"/>
                <a:ext cx="1300163" cy="276999"/>
              </a:xfrm>
              <a:prstGeom prst="rect">
                <a:avLst/>
              </a:prstGeom>
              <a:blipFill>
                <a:blip r:embed="rId7"/>
                <a:stretch>
                  <a:fillRect l="-5825" r="-2913" b="-260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DB25D84-E0E2-9B1E-70FF-BF741B2482FB}"/>
              </a:ext>
            </a:extLst>
          </p:cNvPr>
          <p:cNvSpPr txBox="1"/>
          <p:nvPr/>
        </p:nvSpPr>
        <p:spPr>
          <a:xfrm>
            <a:off x="417204" y="4140679"/>
            <a:ext cx="300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holes per super unit cell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0377B2-DE73-8FE3-B02E-6607BBC81CDF}"/>
              </a:ext>
            </a:extLst>
          </p:cNvPr>
          <p:cNvSpPr txBox="1"/>
          <p:nvPr/>
        </p:nvSpPr>
        <p:spPr>
          <a:xfrm>
            <a:off x="425830" y="4641461"/>
            <a:ext cx="311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with 6-leg t-J model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348921-ECBF-0202-2DCB-06099701F3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830" y="5162124"/>
            <a:ext cx="3001993" cy="4099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8CFAEB-05E3-C5DD-AFB9-7A377FA9EF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532" y="5589593"/>
            <a:ext cx="3960702" cy="3338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344B0F-9A65-9A33-5211-EF464C43F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338" y="5990695"/>
            <a:ext cx="1333980" cy="36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09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A67CE0-803A-9B60-77BA-C8E22C4F7F14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10228"/>
          </a:xfrm>
          <a:prstGeom prst="rect">
            <a:avLst/>
          </a:prstGeom>
          <a:solidFill>
            <a:srgbClr val="333399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  <a:effectLst>
            <a:glow rad="63500">
              <a:srgbClr val="BBE0E3">
                <a:satMod val="175000"/>
                <a:alpha val="40000"/>
              </a:srgb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Corresponding</a:t>
            </a:r>
            <a:r>
              <a:rPr lang="en-US" altLang="zh-CN" sz="2800" i="1" kern="0" dirty="0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 d</a:t>
            </a:r>
            <a:r>
              <a:rPr lang="en-US" altLang="zh-CN" sz="2800" kern="0" dirty="0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-wave SC phase in the </a:t>
            </a:r>
            <a:r>
              <a:rPr lang="en-US" altLang="zh-CN" sz="2800" i="1" kern="0" dirty="0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t-t2-J-J2</a:t>
            </a:r>
            <a:r>
              <a:rPr lang="en-US" altLang="zh-CN" sz="2800" kern="0" dirty="0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 model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Palatino Linotype" panose="02040502050505030304" pitchFamily="18" charset="0"/>
              <a:ea typeface="Palatino" pitchFamily="2" charset="77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7E956A-D86E-D387-AB3C-09F104731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13" y="710228"/>
            <a:ext cx="4400087" cy="3065295"/>
          </a:xfrm>
          <a:prstGeom prst="rect">
            <a:avLst/>
          </a:prstGeom>
        </p:spPr>
      </p:pic>
      <p:sp>
        <p:nvSpPr>
          <p:cNvPr id="7" name="文本框 8">
            <a:extLst>
              <a:ext uri="{FF2B5EF4-FFF2-40B4-BE49-F238E27FC236}">
                <a16:creationId xmlns:a16="http://schemas.microsoft.com/office/drawing/2014/main" id="{AC63ECDB-1424-EBA9-E984-FAECF5C3F955}"/>
              </a:ext>
            </a:extLst>
          </p:cNvPr>
          <p:cNvSpPr txBox="1"/>
          <p:nvPr/>
        </p:nvSpPr>
        <p:spPr>
          <a:xfrm>
            <a:off x="91141" y="6500829"/>
            <a:ext cx="2138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92D050"/>
                </a:solidFill>
                <a:latin typeface="Palatino" pitchFamily="2" charset="0"/>
                <a:ea typeface="Palatino" pitchFamily="2" charset="0"/>
              </a:rPr>
              <a:t>D. N. Sheng, et. al PRL 2021</a:t>
            </a:r>
            <a:endParaRPr lang="en-US" altLang="zh-CN" sz="1200" dirty="0">
              <a:solidFill>
                <a:srgbClr val="92D050"/>
              </a:solidFill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84E507-DA05-AFF9-6E6E-E8233B019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682" y="3732406"/>
            <a:ext cx="6120569" cy="30207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433695-EC83-7ED7-9F1C-0BE9CB266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13" y="3853817"/>
            <a:ext cx="1496246" cy="3299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2CDE2C-35B4-6C8A-E5A6-1574E53C3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62" y="4273734"/>
            <a:ext cx="1518153" cy="5060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2F40C3-88AA-04E4-22E7-10E734F7F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1359" y="4183758"/>
            <a:ext cx="1406612" cy="4471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F4BB8C-FC49-7FF9-F52D-4D413EF17D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1359" y="3830554"/>
            <a:ext cx="1192064" cy="3532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683317-42E1-72C2-27DE-2F6FA4C6F8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7669" y="1202724"/>
            <a:ext cx="4467026" cy="171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09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A67CE0-803A-9B60-77BA-C8E22C4F7F14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10228"/>
          </a:xfrm>
          <a:prstGeom prst="rect">
            <a:avLst/>
          </a:prstGeom>
          <a:solidFill>
            <a:srgbClr val="333399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  <a:effectLst>
            <a:glow rad="63500">
              <a:srgbClr val="BBE0E3">
                <a:satMod val="175000"/>
                <a:alpha val="40000"/>
              </a:srgb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kern="0" dirty="0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CDW-2/3 phase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Palatino Linotype" panose="02040502050505030304" pitchFamily="18" charset="0"/>
              <a:ea typeface="Palatino" pitchFamily="2" charset="77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7825CD-9876-FF50-FBA6-B5DB5A55C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371" y="888612"/>
            <a:ext cx="4390425" cy="3671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1B9A9-AD55-B2D6-01EA-899A8A213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5" y="888612"/>
            <a:ext cx="2865323" cy="198398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9099F90-6DD4-7203-8A82-A03B7D697DBE}"/>
              </a:ext>
            </a:extLst>
          </p:cNvPr>
          <p:cNvSpPr/>
          <p:nvPr/>
        </p:nvSpPr>
        <p:spPr>
          <a:xfrm>
            <a:off x="1207697" y="1802921"/>
            <a:ext cx="414068" cy="4226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E1FA69-38BB-4FD7-42F6-8B590D56139C}"/>
                  </a:ext>
                </a:extLst>
              </p:cNvPr>
              <p:cNvSpPr txBox="1"/>
              <p:nvPr/>
            </p:nvSpPr>
            <p:spPr>
              <a:xfrm>
                <a:off x="907128" y="3050980"/>
                <a:ext cx="2018580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𝐶𝐷𝑊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E1FA69-38BB-4FD7-42F6-8B590D561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8" y="3050980"/>
                <a:ext cx="2018580" cy="612732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6092A-41BF-D9F2-B0F7-5E84D92FE8F5}"/>
                  </a:ext>
                </a:extLst>
              </p:cNvPr>
              <p:cNvSpPr txBox="1"/>
              <p:nvPr/>
            </p:nvSpPr>
            <p:spPr>
              <a:xfrm>
                <a:off x="1207697" y="3826789"/>
                <a:ext cx="13001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𝐶𝐷𝑊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𝜋𝛿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6092A-41BF-D9F2-B0F7-5E84D92FE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3826789"/>
                <a:ext cx="1300164" cy="276999"/>
              </a:xfrm>
              <a:prstGeom prst="rect">
                <a:avLst/>
              </a:prstGeom>
              <a:blipFill>
                <a:blip r:embed="rId6"/>
                <a:stretch>
                  <a:fillRect l="-5825" r="-3883" b="-260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775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B9D441-A880-DA04-771F-2AF71EF3E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34" y="2072928"/>
            <a:ext cx="4929996" cy="19719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7DA254-28E7-CA0D-EE83-6E3DBB95AF6C}"/>
                  </a:ext>
                </a:extLst>
              </p:cNvPr>
              <p:cNvSpPr txBox="1"/>
              <p:nvPr/>
            </p:nvSpPr>
            <p:spPr>
              <a:xfrm>
                <a:off x="5805577" y="1781870"/>
                <a:ext cx="2812212" cy="2136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=48</m:t>
                      </m:r>
                    </m:oMath>
                  </m:oMathPara>
                </a14:m>
                <a:endParaRPr lang="en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=50000</m:t>
                      </m:r>
                    </m:oMath>
                  </m:oMathPara>
                </a14:m>
                <a:endParaRPr lang="en-CN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𝐶𝐷𝑊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N" dirty="0"/>
                  <a:t> </a:t>
                </a:r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stripe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7DA254-28E7-CA0D-EE83-6E3DBB95A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577" y="1781870"/>
                <a:ext cx="2812212" cy="2136098"/>
              </a:xfrm>
              <a:prstGeom prst="rect">
                <a:avLst/>
              </a:prstGeom>
              <a:blipFill>
                <a:blip r:embed="rId3"/>
                <a:stretch>
                  <a:fillRect b="-5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967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3F5961-7A92-DA6F-F605-6D62A291933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10228"/>
          </a:xfrm>
          <a:prstGeom prst="rect">
            <a:avLst/>
          </a:prstGeom>
          <a:solidFill>
            <a:srgbClr val="333399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  <a:effectLst>
            <a:glow rad="63500">
              <a:srgbClr val="BBE0E3">
                <a:satMod val="175000"/>
                <a:alpha val="40000"/>
              </a:srgb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Background: the absent SC in the Hubbard model</a:t>
            </a:r>
          </a:p>
        </p:txBody>
      </p:sp>
      <p:sp>
        <p:nvSpPr>
          <p:cNvPr id="6" name="文本框 9">
            <a:extLst>
              <a:ext uri="{FF2B5EF4-FFF2-40B4-BE49-F238E27FC236}">
                <a16:creationId xmlns:a16="http://schemas.microsoft.com/office/drawing/2014/main" id="{55A84E0D-8571-100F-10EF-9AD7D89EEF7D}"/>
              </a:ext>
            </a:extLst>
          </p:cNvPr>
          <p:cNvSpPr txBox="1"/>
          <p:nvPr/>
        </p:nvSpPr>
        <p:spPr>
          <a:xfrm>
            <a:off x="166201" y="901263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>
                <a:solidFill>
                  <a:srgbClr val="00B050"/>
                </a:solidFill>
                <a:latin typeface="Palatino Linotype" panose="02040502050505030304" pitchFamily="18" charset="0"/>
              </a:rPr>
              <a:t>Mingpu</a:t>
            </a:r>
            <a:r>
              <a:rPr kumimoji="1" lang="en-US" altLang="zh-CN" sz="1200" dirty="0">
                <a:solidFill>
                  <a:srgbClr val="00B050"/>
                </a:solidFill>
                <a:latin typeface="Palatino Linotype" panose="02040502050505030304" pitchFamily="18" charset="0"/>
              </a:rPr>
              <a:t> Qin, el. al, PRX 2020;</a:t>
            </a:r>
          </a:p>
          <a:p>
            <a:r>
              <a:rPr kumimoji="1" lang="en-US" altLang="zh-CN" sz="1200" dirty="0">
                <a:solidFill>
                  <a:srgbClr val="00B050"/>
                </a:solidFill>
                <a:latin typeface="Palatino Linotype" panose="02040502050505030304" pitchFamily="18" charset="0"/>
              </a:rPr>
              <a:t>B.-X. Zheng, el. al, Science 2017;</a:t>
            </a:r>
          </a:p>
          <a:p>
            <a:r>
              <a:rPr kumimoji="1" lang="en-US" altLang="zh-CN" sz="1200" dirty="0">
                <a:solidFill>
                  <a:srgbClr val="00B050"/>
                </a:solidFill>
                <a:latin typeface="Palatino Linotype" panose="02040502050505030304" pitchFamily="18" charset="0"/>
              </a:rPr>
              <a:t>J. P. F. LeBlanc, el. al, PRX 2015;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DAD9-10B2-594C-898A-00BB3D8E2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983457" y="1600255"/>
            <a:ext cx="6766791" cy="139920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98815D-BD8F-1112-697C-B5C0E742DAD4}"/>
              </a:ext>
            </a:extLst>
          </p:cNvPr>
          <p:cNvSpPr txBox="1"/>
          <p:nvPr/>
        </p:nvSpPr>
        <p:spPr>
          <a:xfrm>
            <a:off x="2956511" y="3199078"/>
            <a:ext cx="2700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 dirty="0">
                <a:latin typeface="Arial" panose="020B0604020202020204" pitchFamily="34" charset="0"/>
                <a:cs typeface="Arial" panose="020B0604020202020204" pitchFamily="34" charset="0"/>
              </a:rPr>
              <a:t>DMRG calculated charge and spin order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0A3E6-124D-70C4-52F4-468AE6398554}"/>
              </a:ext>
            </a:extLst>
          </p:cNvPr>
          <p:cNvSpPr txBox="1"/>
          <p:nvPr/>
        </p:nvSpPr>
        <p:spPr>
          <a:xfrm>
            <a:off x="2856997" y="5731894"/>
            <a:ext cx="2700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 dirty="0">
                <a:latin typeface="Arial" panose="020B0604020202020204" pitchFamily="34" charset="0"/>
                <a:cs typeface="Arial" panose="020B0604020202020204" pitchFamily="34" charset="0"/>
              </a:rPr>
              <a:t>CP-AFQMC calculated SC correlation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BA99E-141E-5965-6E0B-BDEEC9F9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53" y="3460688"/>
            <a:ext cx="8900093" cy="19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4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A67CE0-803A-9B60-77BA-C8E22C4F7F14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10228"/>
          </a:xfrm>
          <a:prstGeom prst="rect">
            <a:avLst/>
          </a:prstGeom>
          <a:solidFill>
            <a:srgbClr val="333399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  <a:effectLst>
            <a:glow rad="63500">
              <a:srgbClr val="BBE0E3">
                <a:satMod val="175000"/>
                <a:alpha val="40000"/>
              </a:srgb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kern="0" dirty="0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Holon Wigner Crystal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1B9A9-AD55-B2D6-01EA-899A8A213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5" y="888612"/>
            <a:ext cx="2865323" cy="198398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9099F90-6DD4-7203-8A82-A03B7D697DBE}"/>
              </a:ext>
            </a:extLst>
          </p:cNvPr>
          <p:cNvSpPr/>
          <p:nvPr/>
        </p:nvSpPr>
        <p:spPr>
          <a:xfrm>
            <a:off x="129396" y="2449902"/>
            <a:ext cx="414068" cy="42269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E1FA69-38BB-4FD7-42F6-8B590D56139C}"/>
                  </a:ext>
                </a:extLst>
              </p:cNvPr>
              <p:cNvSpPr txBox="1"/>
              <p:nvPr/>
            </p:nvSpPr>
            <p:spPr>
              <a:xfrm>
                <a:off x="-1842613" y="2970703"/>
                <a:ext cx="2018580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𝐶𝐷𝑊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E1FA69-38BB-4FD7-42F6-8B590D561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2613" y="2970703"/>
                <a:ext cx="2018580" cy="612732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6092A-41BF-D9F2-B0F7-5E84D92FE8F5}"/>
                  </a:ext>
                </a:extLst>
              </p:cNvPr>
              <p:cNvSpPr txBox="1"/>
              <p:nvPr/>
            </p:nvSpPr>
            <p:spPr>
              <a:xfrm>
                <a:off x="-1604514" y="3706035"/>
                <a:ext cx="13001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𝐶𝐷𝑊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𝜋𝛿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6092A-41BF-D9F2-B0F7-5E84D92FE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4514" y="3706035"/>
                <a:ext cx="1300164" cy="276999"/>
              </a:xfrm>
              <a:prstGeom prst="rect">
                <a:avLst/>
              </a:prstGeom>
              <a:blipFill>
                <a:blip r:embed="rId5"/>
                <a:stretch>
                  <a:fillRect l="-4854" r="-3883" b="-260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FBB0C5F-5DEB-F609-3D8E-014DD337B23F}"/>
              </a:ext>
            </a:extLst>
          </p:cNvPr>
          <p:cNvSpPr txBox="1"/>
          <p:nvPr/>
        </p:nvSpPr>
        <p:spPr>
          <a:xfrm>
            <a:off x="3536830" y="735095"/>
            <a:ext cx="4641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Distinct with the “CDW-2/3” phase, the CDW order in the WC* phase breaks translational symmetries along both the </a:t>
            </a:r>
            <a:r>
              <a:rPr lang="en-US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directions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94CBC-6C1B-2CCB-D909-BFECCC7E7D43}"/>
              </a:ext>
            </a:extLst>
          </p:cNvPr>
          <p:cNvSpPr txBox="1"/>
          <p:nvPr/>
        </p:nvSpPr>
        <p:spPr>
          <a:xfrm>
            <a:off x="3536830" y="1753164"/>
            <a:ext cx="4641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these emergent unit cells is equal to the number of doped holes.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FCD4EB-5C6C-AABA-61D1-81DC9A52E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452" y="2872596"/>
            <a:ext cx="3962982" cy="37244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B3D312-7F35-5EAB-1831-0B4F391911D0}"/>
              </a:ext>
            </a:extLst>
          </p:cNvPr>
          <p:cNvSpPr txBox="1"/>
          <p:nvPr/>
        </p:nvSpPr>
        <p:spPr>
          <a:xfrm>
            <a:off x="1493046" y="3429000"/>
            <a:ext cx="151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 density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F4D004-461D-529D-E99B-8CE2C1E8F494}"/>
              </a:ext>
            </a:extLst>
          </p:cNvPr>
          <p:cNvCxnSpPr>
            <a:stCxn id="11" idx="3"/>
          </p:cNvCxnSpPr>
          <p:nvPr/>
        </p:nvCxnSpPr>
        <p:spPr>
          <a:xfrm>
            <a:off x="3007874" y="3613666"/>
            <a:ext cx="6155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AAB3BB9-931E-03A2-8DB9-EE8E7F11A7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156" y="4036730"/>
            <a:ext cx="1226552" cy="28680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638762-D264-A082-87A6-B2D4F37CA8EF}"/>
              </a:ext>
            </a:extLst>
          </p:cNvPr>
          <p:cNvCxnSpPr/>
          <p:nvPr/>
        </p:nvCxnSpPr>
        <p:spPr>
          <a:xfrm>
            <a:off x="3007874" y="4180133"/>
            <a:ext cx="6155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729803-F415-9F9C-65BE-317AFF397F15}"/>
              </a:ext>
            </a:extLst>
          </p:cNvPr>
          <p:cNvSpPr txBox="1"/>
          <p:nvPr/>
        </p:nvSpPr>
        <p:spPr>
          <a:xfrm>
            <a:off x="-18758" y="4734818"/>
            <a:ext cx="35555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 CDW state is consistent with a Wigner crystal of holons, where the holon carries the charge of an electron but without its spin, rather than doped holes.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999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A8A388-E936-EFCE-5328-26E4D494EBFA}"/>
              </a:ext>
            </a:extLst>
          </p:cNvPr>
          <p:cNvSpPr txBox="1"/>
          <p:nvPr/>
        </p:nvSpPr>
        <p:spPr>
          <a:xfrm>
            <a:off x="767751" y="2432649"/>
            <a:ext cx="7824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800" dirty="0"/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67479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ED3F5961-7A92-DA6F-F605-6D62A291933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0" y="0"/>
                <a:ext cx="9144000" cy="710228"/>
              </a:xfrm>
              <a:prstGeom prst="rect">
                <a:avLst/>
              </a:prstGeom>
              <a:solidFill>
                <a:srgbClr val="333399">
                  <a:lumMod val="20000"/>
                  <a:lumOff val="80000"/>
                </a:srgbClr>
              </a:solidFill>
              <a:ln w="9525">
                <a:noFill/>
                <a:miter lim="800000"/>
                <a:headEnd/>
                <a:tailEnd/>
              </a:ln>
              <a:effectLst>
                <a:glow rad="63500">
                  <a:srgbClr val="BBE0E3">
                    <a:satMod val="175000"/>
                    <a:alpha val="40000"/>
                  </a:srgbClr>
                </a:glow>
              </a:effec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  <a:noAutofit/>
              </a:bodyPr>
              <a:lstStyle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2pPr>
                <a:lvl3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3pPr>
                <a:lvl4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4pPr>
                <a:lvl5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Palatino" pitchFamily="2" charset="77"/>
                    <a:cs typeface="Arial" charset="0"/>
                  </a:rPr>
                  <a:t>Background: previous calculation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Palatino" pitchFamily="2" charset="77"/>
                            <a:cs typeface="Arial" charset="0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Palatino" pitchFamily="2" charset="77"/>
                            <a:cs typeface="Arial" charset="0"/>
                          </a:rPr>
                          <m:t>𝑡</m:t>
                        </m:r>
                      </m:e>
                      <m:sub>
                        <m:r>
                          <a:rPr kumimoji="0" lang="en-US" altLang="zh-CN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Palatino" pitchFamily="2" charset="77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Palatino" pitchFamily="2" charset="77"/>
                    <a:cs typeface="Arial" charset="0"/>
                  </a:rPr>
                  <a:t> in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Palatino" pitchFamily="2" charset="77"/>
                        <a:cs typeface="Arial" charset="0"/>
                      </a:rPr>
                      <m:t>𝑡</m:t>
                    </m:r>
                    <m:r>
                      <a:rPr kumimoji="0" lang="en-US" altLang="zh-CN" sz="2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Palatino" pitchFamily="2" charset="77"/>
                        <a:cs typeface="Arial" charset="0"/>
                      </a:rPr>
                      <m:t>−</m:t>
                    </m:r>
                    <m:r>
                      <a:rPr kumimoji="0" lang="en-US" altLang="zh-CN" sz="2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Palatino" pitchFamily="2" charset="77"/>
                        <a:cs typeface="Arial" charset="0"/>
                      </a:rPr>
                      <m:t>𝐽</m:t>
                    </m:r>
                  </m:oMath>
                </a14:m>
                <a:r>
                  <a:rPr kumimoji="0" lang="en-US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Palatino" pitchFamily="2" charset="77"/>
                    <a:cs typeface="Arial" charset="0"/>
                  </a:rPr>
                  <a:t> model</a:t>
                </a:r>
              </a:p>
            </p:txBody>
          </p:sp>
        </mc:Choice>
        <mc:Fallback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ED3F5961-7A92-DA6F-F605-6D62A2919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0"/>
                <a:ext cx="9144000" cy="710228"/>
              </a:xfrm>
              <a:prstGeom prst="rect">
                <a:avLst/>
              </a:prstGeom>
              <a:blipFill>
                <a:blip r:embed="rId2"/>
                <a:stretch>
                  <a:fillRect b="-11765"/>
                </a:stretch>
              </a:blipFill>
              <a:ln w="9525">
                <a:noFill/>
                <a:miter lim="800000"/>
                <a:headEnd/>
                <a:tailEnd/>
              </a:ln>
              <a:effectLst>
                <a:glow rad="63500">
                  <a:srgbClr val="BBE0E3">
                    <a:satMod val="175000"/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4">
            <a:extLst>
              <a:ext uri="{FF2B5EF4-FFF2-40B4-BE49-F238E27FC236}">
                <a16:creationId xmlns:a16="http://schemas.microsoft.com/office/drawing/2014/main" id="{66A03241-1581-65E8-B4EB-3F6CA35676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3"/>
          <a:stretch/>
        </p:blipFill>
        <p:spPr>
          <a:xfrm>
            <a:off x="188276" y="1384385"/>
            <a:ext cx="3924399" cy="28861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6">
                <a:extLst>
                  <a:ext uri="{FF2B5EF4-FFF2-40B4-BE49-F238E27FC236}">
                    <a16:creationId xmlns:a16="http://schemas.microsoft.com/office/drawing/2014/main" id="{6E7E61D0-2D3D-00D5-CEDF-DF0ECA695EE4}"/>
                  </a:ext>
                </a:extLst>
              </p:cNvPr>
              <p:cNvSpPr txBox="1"/>
              <p:nvPr/>
            </p:nvSpPr>
            <p:spPr>
              <a:xfrm>
                <a:off x="546086" y="955243"/>
                <a:ext cx="4051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SC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(electron doped)</a:t>
                </a:r>
                <a:endParaRPr kumimoji="1" lang="zh-CN" alt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文本框 6">
                <a:extLst>
                  <a:ext uri="{FF2B5EF4-FFF2-40B4-BE49-F238E27FC236}">
                    <a16:creationId xmlns:a16="http://schemas.microsoft.com/office/drawing/2014/main" id="{6E7E61D0-2D3D-00D5-CEDF-DF0ECA69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86" y="955243"/>
                <a:ext cx="4051845" cy="369332"/>
              </a:xfrm>
              <a:prstGeom prst="rect">
                <a:avLst/>
              </a:prstGeom>
              <a:blipFill>
                <a:blip r:embed="rId4"/>
                <a:stretch>
                  <a:fillRect l="-1567" t="-10000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7">
            <a:extLst>
              <a:ext uri="{FF2B5EF4-FFF2-40B4-BE49-F238E27FC236}">
                <a16:creationId xmlns:a16="http://schemas.microsoft.com/office/drawing/2014/main" id="{6283261A-58C3-7EE6-D35F-1F233B930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418" y="1384385"/>
            <a:ext cx="3596472" cy="2886104"/>
          </a:xfrm>
          <a:prstGeom prst="rect">
            <a:avLst/>
          </a:prstGeom>
        </p:spPr>
      </p:pic>
      <p:sp>
        <p:nvSpPr>
          <p:cNvPr id="11" name="文本框 9">
            <a:extLst>
              <a:ext uri="{FF2B5EF4-FFF2-40B4-BE49-F238E27FC236}">
                <a16:creationId xmlns:a16="http://schemas.microsoft.com/office/drawing/2014/main" id="{BC725CFA-F43D-40C8-ECC1-6765183BE6C1}"/>
              </a:ext>
            </a:extLst>
          </p:cNvPr>
          <p:cNvSpPr txBox="1"/>
          <p:nvPr/>
        </p:nvSpPr>
        <p:spPr>
          <a:xfrm>
            <a:off x="5086586" y="4598646"/>
            <a:ext cx="3793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92D050"/>
                </a:solidFill>
                <a:latin typeface="Palatino Linotype" panose="02040502050505030304" pitchFamily="18" charset="0"/>
              </a:rPr>
              <a:t>S. Jiang, D.  J. </a:t>
            </a:r>
            <a:r>
              <a:rPr kumimoji="1" lang="en-US" altLang="zh-CN" sz="1200" dirty="0" err="1">
                <a:solidFill>
                  <a:srgbClr val="92D050"/>
                </a:solidFill>
                <a:latin typeface="Palatino Linotype" panose="02040502050505030304" pitchFamily="18" charset="0"/>
              </a:rPr>
              <a:t>Scalapino</a:t>
            </a:r>
            <a:r>
              <a:rPr kumimoji="1" lang="en-US" altLang="zh-CN" sz="1200" dirty="0">
                <a:solidFill>
                  <a:srgbClr val="92D050"/>
                </a:solidFill>
                <a:latin typeface="Palatino Linotype" panose="02040502050505030304" pitchFamily="18" charset="0"/>
              </a:rPr>
              <a:t>, and S. R. White,  PNAS 2021</a:t>
            </a:r>
            <a:endParaRPr kumimoji="1" lang="zh-CN" altLang="en-US" sz="12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DD6D483A-071C-D54B-F348-34D126CC42D1}"/>
              </a:ext>
            </a:extLst>
          </p:cNvPr>
          <p:cNvSpPr txBox="1"/>
          <p:nvPr/>
        </p:nvSpPr>
        <p:spPr>
          <a:xfrm>
            <a:off x="1007123" y="4603018"/>
            <a:ext cx="2138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92D050"/>
                </a:solidFill>
                <a:latin typeface="Palatino" pitchFamily="2" charset="0"/>
                <a:ea typeface="Palatino" pitchFamily="2" charset="0"/>
              </a:rPr>
              <a:t>D. N. Sheng, et. al PRL 2021</a:t>
            </a:r>
            <a:endParaRPr lang="en-US" altLang="zh-CN" sz="1200" dirty="0">
              <a:solidFill>
                <a:srgbClr val="92D050"/>
              </a:solidFill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6">
                <a:extLst>
                  <a:ext uri="{FF2B5EF4-FFF2-40B4-BE49-F238E27FC236}">
                    <a16:creationId xmlns:a16="http://schemas.microsoft.com/office/drawing/2014/main" id="{D4C88A9F-1918-9208-851A-BC07897FBC79}"/>
                  </a:ext>
                </a:extLst>
              </p:cNvPr>
              <p:cNvSpPr txBox="1"/>
              <p:nvPr/>
            </p:nvSpPr>
            <p:spPr>
              <a:xfrm>
                <a:off x="5373937" y="951437"/>
                <a:ext cx="3596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absent SC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(hole doped)</a:t>
                </a:r>
                <a:endParaRPr kumimoji="1" lang="zh-CN" alt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文本框 6">
                <a:extLst>
                  <a:ext uri="{FF2B5EF4-FFF2-40B4-BE49-F238E27FC236}">
                    <a16:creationId xmlns:a16="http://schemas.microsoft.com/office/drawing/2014/main" id="{D4C88A9F-1918-9208-851A-BC07897FB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937" y="951437"/>
                <a:ext cx="3596472" cy="369332"/>
              </a:xfrm>
              <a:prstGeom prst="rect">
                <a:avLst/>
              </a:prstGeom>
              <a:blipFill>
                <a:blip r:embed="rId6"/>
                <a:stretch>
                  <a:fillRect l="-1408" t="-6452"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EC13BF0-CD8D-DCD6-A52D-6C61C4BBDF6E}"/>
              </a:ext>
            </a:extLst>
          </p:cNvPr>
          <p:cNvSpPr txBox="1"/>
          <p:nvPr/>
        </p:nvSpPr>
        <p:spPr>
          <a:xfrm>
            <a:off x="447261" y="5218043"/>
            <a:ext cx="3339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using sufficient large bond dimension D ~ 60000, on 6-leg ladder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662B7B-8F9F-32EE-11DB-806359AB24F4}"/>
              </a:ext>
            </a:extLst>
          </p:cNvPr>
          <p:cNvSpPr txBox="1"/>
          <p:nvPr/>
        </p:nvSpPr>
        <p:spPr>
          <a:xfrm>
            <a:off x="4958880" y="5203802"/>
            <a:ext cx="3339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using D ~ 3000, on 8-leg ladder,</a:t>
            </a:r>
          </a:p>
          <a:p>
            <a:r>
              <a:rPr lang="en-CN" dirty="0"/>
              <a:t>without imposing the quantum number and manually  break the symmetries.</a:t>
            </a:r>
          </a:p>
        </p:txBody>
      </p:sp>
    </p:spTree>
    <p:extLst>
      <p:ext uri="{BB962C8B-B14F-4D97-AF65-F5344CB8AC3E}">
        <p14:creationId xmlns:p14="http://schemas.microsoft.com/office/powerpoint/2010/main" val="3785941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11DF57-04FE-F614-ACE8-06D1741B418A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10228"/>
          </a:xfrm>
          <a:prstGeom prst="rect">
            <a:avLst/>
          </a:prstGeom>
          <a:solidFill>
            <a:srgbClr val="333399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  <a:effectLst>
            <a:glow rad="63500">
              <a:srgbClr val="BBE0E3">
                <a:satMod val="175000"/>
                <a:alpha val="40000"/>
              </a:srgb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Main results comparison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452D4E-5827-BE40-C7E3-DEABA02BE810}"/>
              </a:ext>
            </a:extLst>
          </p:cNvPr>
          <p:cNvCxnSpPr>
            <a:stCxn id="4" idx="2"/>
          </p:cNvCxnSpPr>
          <p:nvPr/>
        </p:nvCxnSpPr>
        <p:spPr>
          <a:xfrm>
            <a:off x="4572000" y="710228"/>
            <a:ext cx="0" cy="6147772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60DBB8-901E-14F5-6F58-89250DB7FDFA}"/>
              </a:ext>
            </a:extLst>
          </p:cNvPr>
          <p:cNvSpPr txBox="1"/>
          <p:nvPr/>
        </p:nvSpPr>
        <p:spPr>
          <a:xfrm>
            <a:off x="0" y="771494"/>
            <a:ext cx="4572000" cy="64633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 pitchFamily="18" charset="0"/>
                <a:ea typeface="宋体"/>
                <a:cs typeface="+mj-cs"/>
              </a:rPr>
              <a:t>Coexistence of superconductivity with partially filled stripes in the Hubbard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B5EF39-0016-867B-43F5-8715C180FC72}"/>
              </a:ext>
            </a:extLst>
          </p:cNvPr>
          <p:cNvSpPr txBox="1"/>
          <p:nvPr/>
        </p:nvSpPr>
        <p:spPr>
          <a:xfrm>
            <a:off x="4572000" y="771494"/>
            <a:ext cx="4572000" cy="92333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 pitchFamily="18" charset="0"/>
                <a:ea typeface="宋体"/>
                <a:cs typeface="+mj-cs"/>
              </a:rPr>
              <a:t>Ground state phase diagram and superconductivity of the doped Hubbard model on six-leg square cylinders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8A4E0A-9B76-CBC5-AEE4-9ADB102284F2}"/>
              </a:ext>
            </a:extLst>
          </p:cNvPr>
          <p:cNvSpPr txBox="1"/>
          <p:nvPr/>
        </p:nvSpPr>
        <p:spPr>
          <a:xfrm>
            <a:off x="254694" y="1463991"/>
            <a:ext cx="41222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Hao Xu, Chia-Min Chung, </a:t>
            </a:r>
            <a:r>
              <a:rPr lang="en-US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Mingpu</a:t>
            </a:r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Qin, Ulrich </a:t>
            </a:r>
            <a:r>
              <a:rPr lang="en-US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Schollw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oe</a:t>
            </a:r>
            <a:r>
              <a:rPr lang="en-US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ck</a:t>
            </a:r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Steven R. White, and </a:t>
            </a:r>
            <a:r>
              <a:rPr lang="en-US" sz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Shiwei</a:t>
            </a:r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Zhang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426572-F08E-ED9D-2874-E047BE934194}"/>
              </a:ext>
            </a:extLst>
          </p:cNvPr>
          <p:cNvSpPr txBox="1"/>
          <p:nvPr/>
        </p:nvSpPr>
        <p:spPr>
          <a:xfrm>
            <a:off x="4962111" y="1694824"/>
            <a:ext cx="46564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Yi-Fan Jiang, Thomas P. Devereaux, and Hong-Chen Jiang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E37E15-E78C-5ED7-F95F-583AC3C01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056" y="2066118"/>
            <a:ext cx="4072807" cy="28200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E8FDB9-1D92-E66D-6BA3-D4B09CA41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44734"/>
            <a:ext cx="4506261" cy="24628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19D3B5-C94D-5B20-691E-1D511E0094EE}"/>
              </a:ext>
            </a:extLst>
          </p:cNvPr>
          <p:cNvSpPr txBox="1"/>
          <p:nvPr/>
        </p:nvSpPr>
        <p:spPr>
          <a:xfrm>
            <a:off x="1397690" y="5679629"/>
            <a:ext cx="27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Contrained-path AFQMC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7477CD-D6EC-8DF5-1DD1-8D02C7B0C581}"/>
              </a:ext>
            </a:extLst>
          </p:cNvPr>
          <p:cNvSpPr txBox="1"/>
          <p:nvPr/>
        </p:nvSpPr>
        <p:spPr>
          <a:xfrm>
            <a:off x="6509752" y="5679629"/>
            <a:ext cx="104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DMRG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172C4B-D636-6CD1-F12E-290A283B67FF}"/>
              </a:ext>
            </a:extLst>
          </p:cNvPr>
          <p:cNvSpPr txBox="1"/>
          <p:nvPr/>
        </p:nvSpPr>
        <p:spPr>
          <a:xfrm>
            <a:off x="7953" y="5582183"/>
            <a:ext cx="119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Arial" panose="020B0604020202020204" pitchFamily="34" charset="0"/>
                <a:cs typeface="Arial" panose="020B0604020202020204" pitchFamily="34" charset="0"/>
              </a:rPr>
              <a:t>Principlemethod: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D03A48-F9AC-FE36-1395-F1FC25120706}"/>
              </a:ext>
            </a:extLst>
          </p:cNvPr>
          <p:cNvCxnSpPr>
            <a:cxnSpLocks/>
          </p:cNvCxnSpPr>
          <p:nvPr/>
        </p:nvCxnSpPr>
        <p:spPr>
          <a:xfrm>
            <a:off x="87466" y="6228514"/>
            <a:ext cx="8865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599722-930E-0E31-E87B-BE0659E0E99F}"/>
              </a:ext>
            </a:extLst>
          </p:cNvPr>
          <p:cNvCxnSpPr>
            <a:cxnSpLocks/>
          </p:cNvCxnSpPr>
          <p:nvPr/>
        </p:nvCxnSpPr>
        <p:spPr>
          <a:xfrm>
            <a:off x="87466" y="5492730"/>
            <a:ext cx="8865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892CFE-F4A6-7298-D7F5-BC0124B1B59D}"/>
              </a:ext>
            </a:extLst>
          </p:cNvPr>
          <p:cNvSpPr txBox="1"/>
          <p:nvPr/>
        </p:nvSpPr>
        <p:spPr>
          <a:xfrm>
            <a:off x="-7953" y="6304003"/>
            <a:ext cx="119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Arial" panose="020B0604020202020204" pitchFamily="34" charset="0"/>
                <a:cs typeface="Arial" panose="020B0604020202020204" pitchFamily="34" charset="0"/>
              </a:rPr>
              <a:t>Width: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05B5E1-BC5D-779A-F030-4BC8EBEBAFFB}"/>
              </a:ext>
            </a:extLst>
          </p:cNvPr>
          <p:cNvSpPr txBox="1"/>
          <p:nvPr/>
        </p:nvSpPr>
        <p:spPr>
          <a:xfrm>
            <a:off x="1865574" y="6304003"/>
            <a:ext cx="101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upto 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99BC18-B49E-8533-742C-408949EDDE55}"/>
              </a:ext>
            </a:extLst>
          </p:cNvPr>
          <p:cNvSpPr txBox="1"/>
          <p:nvPr/>
        </p:nvSpPr>
        <p:spPr>
          <a:xfrm>
            <a:off x="6858000" y="6304003"/>
            <a:ext cx="48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89B27C0-E084-6A6E-D47B-CE344A9B1924}"/>
              </a:ext>
            </a:extLst>
          </p:cNvPr>
          <p:cNvCxnSpPr>
            <a:cxnSpLocks/>
          </p:cNvCxnSpPr>
          <p:nvPr/>
        </p:nvCxnSpPr>
        <p:spPr>
          <a:xfrm>
            <a:off x="139148" y="4886178"/>
            <a:ext cx="8865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0744840-8DEF-45A2-79D3-B5A2492257A0}"/>
              </a:ext>
            </a:extLst>
          </p:cNvPr>
          <p:cNvSpPr txBox="1"/>
          <p:nvPr/>
        </p:nvSpPr>
        <p:spPr>
          <a:xfrm>
            <a:off x="178407" y="4993553"/>
            <a:ext cx="51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Arial" panose="020B0604020202020204" pitchFamily="34" charset="0"/>
                <a:cs typeface="Arial" panose="020B0604020202020204" pitchFamily="34" charset="0"/>
              </a:rPr>
              <a:t>U: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C7AC68-0E7A-E311-E5C8-0D952EF4FA59}"/>
              </a:ext>
            </a:extLst>
          </p:cNvPr>
          <p:cNvSpPr txBox="1"/>
          <p:nvPr/>
        </p:nvSpPr>
        <p:spPr>
          <a:xfrm>
            <a:off x="2175518" y="4960206"/>
            <a:ext cx="40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56E4DD-487D-5ECE-D5AC-2CFF5AFF3798}"/>
              </a:ext>
            </a:extLst>
          </p:cNvPr>
          <p:cNvSpPr txBox="1"/>
          <p:nvPr/>
        </p:nvSpPr>
        <p:spPr>
          <a:xfrm>
            <a:off x="6858000" y="4993553"/>
            <a:ext cx="61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86382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89837A-551D-CAA5-DD97-6E4AB8F9B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9553"/>
            <a:ext cx="7886700" cy="1637310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Coexistence of superconductivity with partially filled stripes in the Hubbard model</a:t>
            </a:r>
            <a:endParaRPr lang="en-C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E6907D-E058-B3AD-5B53-C933D9BB2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48310"/>
            <a:ext cx="4506261" cy="2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88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AF8BBC-12C7-BAD4-336F-15D22D5E23C4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10228"/>
          </a:xfrm>
          <a:prstGeom prst="rect">
            <a:avLst/>
          </a:prstGeom>
          <a:solidFill>
            <a:srgbClr val="333399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  <a:effectLst>
            <a:glow rad="63500">
              <a:srgbClr val="BBE0E3">
                <a:satMod val="175000"/>
                <a:alpha val="40000"/>
              </a:srgb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Method: constrained</a:t>
            </a:r>
            <a:r>
              <a:rPr lang="en-US" altLang="zh-CN" sz="3200" kern="0" dirty="0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-path auxiliary field QMC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Palatino Linotype" panose="02040502050505030304" pitchFamily="18" charset="0"/>
              <a:ea typeface="Palatino" pitchFamily="2" charset="77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B992B-BEAE-FF9C-B580-F84765FC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70" y="991644"/>
            <a:ext cx="2979255" cy="77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5206E4-CD7B-E42D-E2C2-5E5C053D3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57" y="1826100"/>
            <a:ext cx="2973168" cy="557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56AD5-FA28-C0C5-0F50-060457FE6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57" y="2527135"/>
            <a:ext cx="3027633" cy="557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DA6237-07FA-8E7A-4FCF-8F773C66D65A}"/>
              </a:ext>
            </a:extLst>
          </p:cNvPr>
          <p:cNvSpPr txBox="1"/>
          <p:nvPr/>
        </p:nvSpPr>
        <p:spPr>
          <a:xfrm>
            <a:off x="0" y="3324965"/>
            <a:ext cx="2653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Slater determinants: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B68903-9347-50D4-6D65-2250B2609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23" y="3727337"/>
            <a:ext cx="3011903" cy="627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79E956-C767-ABA2-E6B7-85B6817E4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023" y="4314921"/>
            <a:ext cx="2293455" cy="8434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EF1C9C-6E88-F90B-C6E1-B7CBB837B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705" y="5056356"/>
            <a:ext cx="2876623" cy="6270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4E643E-F156-481E-7699-3D1A88D6ACDA}"/>
              </a:ext>
            </a:extLst>
          </p:cNvPr>
          <p:cNvSpPr txBox="1"/>
          <p:nvPr/>
        </p:nvSpPr>
        <p:spPr>
          <a:xfrm>
            <a:off x="-76200" y="709739"/>
            <a:ext cx="2653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 state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464B17-6C5A-B997-09F6-6856589B30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705" y="5745966"/>
            <a:ext cx="5218043" cy="9184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6847E9-B64B-52E8-875D-E53A50C676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9538" y="846897"/>
            <a:ext cx="5345010" cy="77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455658-A477-7147-7F71-BA97AD1151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5093" y="1580612"/>
            <a:ext cx="4579455" cy="4909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163BB0-9ED7-599F-B38E-5BC6BCA1A7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6104" y="3084604"/>
            <a:ext cx="4768299" cy="687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213026-37FF-7585-0DF0-B5C11DB7F4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0150" y="3835094"/>
            <a:ext cx="3891853" cy="6817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5FD190-13A4-0BF9-CFF2-32D97720CB0F}"/>
              </a:ext>
            </a:extLst>
          </p:cNvPr>
          <p:cNvSpPr txBox="1"/>
          <p:nvPr/>
        </p:nvSpPr>
        <p:spPr>
          <a:xfrm>
            <a:off x="4015459" y="2561574"/>
            <a:ext cx="2236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HS transformation: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8207D6-8EFC-521C-E066-01FE70CF4E7D}"/>
              </a:ext>
            </a:extLst>
          </p:cNvPr>
          <p:cNvSpPr txBox="1"/>
          <p:nvPr/>
        </p:nvSpPr>
        <p:spPr>
          <a:xfrm>
            <a:off x="4690150" y="4701981"/>
            <a:ext cx="213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Observation: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1CA96A-5CF2-8E61-C62B-1BF9DA2AAF54}"/>
                  </a:ext>
                </a:extLst>
              </p:cNvPr>
              <p:cNvSpPr txBox="1"/>
              <p:nvPr/>
            </p:nvSpPr>
            <p:spPr>
              <a:xfrm>
                <a:off x="5725777" y="5224843"/>
                <a:ext cx="2800254" cy="584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𝑇𝐻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𝑇𝐻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1CA96A-5CF2-8E61-C62B-1BF9DA2AA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777" y="5224843"/>
                <a:ext cx="2800254" cy="584775"/>
              </a:xfrm>
              <a:prstGeom prst="rect">
                <a:avLst/>
              </a:prstGeom>
              <a:blipFill>
                <a:blip r:embed="rId13"/>
                <a:stretch>
                  <a:fillRect t="-2128" r="-2252" b="-191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AE724-17B2-2584-A737-56BFE1B69A78}"/>
                  </a:ext>
                </a:extLst>
              </p:cNvPr>
              <p:cNvSpPr txBox="1"/>
              <p:nvPr/>
            </p:nvSpPr>
            <p:spPr>
              <a:xfrm>
                <a:off x="6382043" y="5963148"/>
                <a:ext cx="2800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dirty="0">
                    <a:latin typeface="Arial" panose="020B0604020202020204" pitchFamily="34" charset="0"/>
                    <a:cs typeface="Arial" panose="020B0604020202020204" pitchFamily="34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CN" dirty="0">
                    <a:latin typeface="Arial" panose="020B0604020202020204" pitchFamily="34" charset="0"/>
                    <a:cs typeface="Arial" panose="020B0604020202020204" pitchFamily="34" charset="0"/>
                  </a:rPr>
                  <a:t> commutes with </a:t>
                </a:r>
                <a14:m>
                  <m:oMath xmlns:m="http://schemas.openxmlformats.org/officeDocument/2006/math">
                    <m:r>
                      <a:rPr lang="en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</m:oMath>
                </a14:m>
                <a:endParaRPr lang="en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AE724-17B2-2584-A737-56BFE1B69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043" y="5963148"/>
                <a:ext cx="2800254" cy="369332"/>
              </a:xfrm>
              <a:prstGeom prst="rect">
                <a:avLst/>
              </a:prstGeom>
              <a:blipFill>
                <a:blip r:embed="rId14"/>
                <a:stretch>
                  <a:fillRect l="-1810"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475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AF8BBC-12C7-BAD4-336F-15D22D5E23C4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10228"/>
          </a:xfrm>
          <a:prstGeom prst="rect">
            <a:avLst/>
          </a:prstGeom>
          <a:solidFill>
            <a:srgbClr val="333399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  <a:effectLst>
            <a:glow rad="63500">
              <a:srgbClr val="BBE0E3">
                <a:satMod val="175000"/>
                <a:alpha val="40000"/>
              </a:srgb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Method: constrained</a:t>
            </a:r>
            <a:r>
              <a:rPr lang="en-US" altLang="zh-CN" sz="3200" kern="0" dirty="0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-path auxiliary field QMC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Palatino Linotype" panose="02040502050505030304" pitchFamily="18" charset="0"/>
              <a:ea typeface="Palatino" pitchFamily="2" charset="77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72E158-BE32-E7C6-512E-6D2C8D564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470" y="1612899"/>
            <a:ext cx="1270000" cy="5003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8EDFF-405A-78A3-0442-2675E18835E6}"/>
                  </a:ext>
                </a:extLst>
              </p:cNvPr>
              <p:cNvSpPr txBox="1"/>
              <p:nvPr/>
            </p:nvSpPr>
            <p:spPr>
              <a:xfrm>
                <a:off x="1695726" y="4273034"/>
                <a:ext cx="6112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8EDFF-405A-78A3-0442-2675E1883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726" y="4273034"/>
                <a:ext cx="611257" cy="369332"/>
              </a:xfrm>
              <a:prstGeom prst="rect">
                <a:avLst/>
              </a:prstGeom>
              <a:blipFill>
                <a:blip r:embed="rId3"/>
                <a:stretch>
                  <a:fillRect l="-2041" r="-6122"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06AC70-2A08-6848-C2E7-6C906FDF7EFD}"/>
                  </a:ext>
                </a:extLst>
              </p:cNvPr>
              <p:cNvSpPr txBox="1"/>
              <p:nvPr/>
            </p:nvSpPr>
            <p:spPr>
              <a:xfrm>
                <a:off x="3812208" y="710228"/>
                <a:ext cx="5220805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Constrain the path: </a:t>
                </a:r>
              </a:p>
              <a:p>
                <a:pPr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very good approximation of the true ground state. </a:t>
                </a:r>
              </a:p>
              <a:p>
                <a:pPr/>
                <a:endParaRPr lang="en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at some imaginary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some bosonic field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CN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slater  wave function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satisfies 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abandon the group of bosonic field.</a:t>
                </a:r>
              </a:p>
              <a:p>
                <a:pPr/>
                <a:endParaRPr lang="en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reason for doing so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would be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orthogonal to the ground state wave function if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was ground state, such that the evolution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wouldn’t contain any component of ground state. 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06AC70-2A08-6848-C2E7-6C906FDF7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208" y="710228"/>
                <a:ext cx="5220805" cy="3970318"/>
              </a:xfrm>
              <a:prstGeom prst="rect">
                <a:avLst/>
              </a:prstGeom>
              <a:blipFill>
                <a:blip r:embed="rId4"/>
                <a:stretch>
                  <a:fillRect l="-971" t="-958" r="-1456" b="-12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6740241-9DFC-900F-9CC2-95D9B6DC74F2}"/>
              </a:ext>
            </a:extLst>
          </p:cNvPr>
          <p:cNvSpPr txBox="1"/>
          <p:nvPr/>
        </p:nvSpPr>
        <p:spPr>
          <a:xfrm>
            <a:off x="110986" y="1235729"/>
            <a:ext cx="3169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paths:</a:t>
            </a: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path means different selection of bosonic field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884A3E-F7E5-FC2D-6388-17776597D1C0}"/>
              </a:ext>
            </a:extLst>
          </p:cNvPr>
          <p:cNvSpPr txBox="1"/>
          <p:nvPr/>
        </p:nvSpPr>
        <p:spPr>
          <a:xfrm>
            <a:off x="3812207" y="4602789"/>
            <a:ext cx="52208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trial wave functions in their work are always the gaussian states (slater determinate).</a:t>
            </a:r>
          </a:p>
          <a:p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calcuating the spin and charge order, the the trial wave functions are found by self-consistent mean field.</a:t>
            </a: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calculating the SC order, they use fermi sea + self-consistent pairing field. ( I will short introduce it later.)</a:t>
            </a:r>
          </a:p>
        </p:txBody>
      </p:sp>
    </p:spTree>
    <p:extLst>
      <p:ext uri="{BB962C8B-B14F-4D97-AF65-F5344CB8AC3E}">
        <p14:creationId xmlns:p14="http://schemas.microsoft.com/office/powerpoint/2010/main" val="1241599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AF8BBC-12C7-BAD4-336F-15D22D5E23C4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10228"/>
          </a:xfrm>
          <a:prstGeom prst="rect">
            <a:avLst/>
          </a:prstGeom>
          <a:solidFill>
            <a:srgbClr val="333399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  <a:effectLst>
            <a:glow rad="63500">
              <a:srgbClr val="BBE0E3">
                <a:satMod val="175000"/>
                <a:alpha val="40000"/>
              </a:srgb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Results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F755A8-6CFF-449F-CA33-63ACA958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686"/>
            <a:ext cx="4506261" cy="2462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61A93A-717B-4CA7-7BDF-15C44BCA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88686"/>
            <a:ext cx="4080799" cy="5998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A4F4FA-80FE-7811-C3F9-92D4BA61EA33}"/>
              </a:ext>
            </a:extLst>
          </p:cNvPr>
          <p:cNvSpPr txBox="1"/>
          <p:nvPr/>
        </p:nvSpPr>
        <p:spPr>
          <a:xfrm>
            <a:off x="934278" y="4502426"/>
            <a:ext cx="2961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Charge and spin patterns.</a:t>
            </a:r>
          </a:p>
          <a:p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These three figures are all obtained on width 8 systems by CP-AFQMC.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D064F2-C9C2-A686-4389-7B53E394F8A7}"/>
              </a:ext>
            </a:extLst>
          </p:cNvPr>
          <p:cNvCxnSpPr/>
          <p:nvPr/>
        </p:nvCxnSpPr>
        <p:spPr>
          <a:xfrm flipV="1">
            <a:off x="3142683" y="3606487"/>
            <a:ext cx="1363578" cy="8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957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5F47EF-30EB-C770-3DF1-737F08CE6F4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10228"/>
          </a:xfrm>
          <a:prstGeom prst="rect">
            <a:avLst/>
          </a:prstGeom>
          <a:solidFill>
            <a:srgbClr val="333399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  <a:effectLst>
            <a:glow rad="63500">
              <a:srgbClr val="BBE0E3">
                <a:satMod val="175000"/>
                <a:alpha val="40000"/>
              </a:srgb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Underdoped region: 1/8 hole doping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C8F7E-4D69-BFF0-1C99-02CFA28CE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10" y="1649310"/>
            <a:ext cx="4244430" cy="35328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EC5D1D-B711-510F-DCEC-CB3BA3E565FA}"/>
              </a:ext>
            </a:extLst>
          </p:cNvPr>
          <p:cNvSpPr txBox="1"/>
          <p:nvPr/>
        </p:nvSpPr>
        <p:spPr>
          <a:xfrm>
            <a:off x="327646" y="764933"/>
            <a:ext cx="1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spin pattern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B8FF05-C1C2-1CC3-8965-168F3E875FE9}"/>
              </a:ext>
            </a:extLst>
          </p:cNvPr>
          <p:cNvSpPr txBox="1"/>
          <p:nvPr/>
        </p:nvSpPr>
        <p:spPr>
          <a:xfrm>
            <a:off x="5697460" y="1101792"/>
            <a:ext cx="318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hole density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8A87A-97CB-6955-B43E-AD3FA0D6B02A}"/>
              </a:ext>
            </a:extLst>
          </p:cNvPr>
          <p:cNvSpPr txBox="1"/>
          <p:nvPr/>
        </p:nvSpPr>
        <p:spPr>
          <a:xfrm>
            <a:off x="2484782" y="935416"/>
            <a:ext cx="2087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Red: DMRG</a:t>
            </a:r>
          </a:p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Black: CP-AFQMC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21512C-6768-847D-CCF5-E86057ED359E}"/>
                  </a:ext>
                </a:extLst>
              </p:cNvPr>
              <p:cNvSpPr txBox="1"/>
              <p:nvPr/>
            </p:nvSpPr>
            <p:spPr>
              <a:xfrm>
                <a:off x="1629951" y="4964863"/>
                <a:ext cx="53574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nodes of spin modulation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⟷</m:t>
                    </m:r>
                  </m:oMath>
                </a14:m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Hole density max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21512C-6768-847D-CCF5-E86057ED3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951" y="4964863"/>
                <a:ext cx="5357446" cy="369332"/>
              </a:xfrm>
              <a:prstGeom prst="rect">
                <a:avLst/>
              </a:prstGeom>
              <a:blipFill>
                <a:blip r:embed="rId4"/>
                <a:stretch>
                  <a:fillRect l="-946" t="-6452" b="-193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FFCB6F4-24B5-4B86-6460-AB25C305BA52}"/>
              </a:ext>
            </a:extLst>
          </p:cNvPr>
          <p:cNvSpPr txBox="1"/>
          <p:nvPr/>
        </p:nvSpPr>
        <p:spPr>
          <a:xfrm>
            <a:off x="182910" y="1087890"/>
            <a:ext cx="2458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Boundary condition: PBC cylinder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218997-2CB7-571C-F995-372D58A5A905}"/>
                  </a:ext>
                </a:extLst>
              </p:cNvPr>
              <p:cNvSpPr txBox="1"/>
              <p:nvPr/>
            </p:nvSpPr>
            <p:spPr>
              <a:xfrm>
                <a:off x="3972501" y="5409929"/>
                <a:ext cx="15595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𝑆𝐷𝑊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𝐶𝐷𝑊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218997-2CB7-571C-F995-372D58A5A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01" y="5409929"/>
                <a:ext cx="1559593" cy="276999"/>
              </a:xfrm>
              <a:prstGeom prst="rect">
                <a:avLst/>
              </a:prstGeom>
              <a:blipFill>
                <a:blip r:embed="rId5"/>
                <a:stretch>
                  <a:fillRect l="-3226" t="-4348" r="-806" b="-391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F13A1E-A247-1A85-2636-715BF63BF1A4}"/>
                  </a:ext>
                </a:extLst>
              </p:cNvPr>
              <p:cNvSpPr txBox="1"/>
              <p:nvPr/>
            </p:nvSpPr>
            <p:spPr>
              <a:xfrm>
                <a:off x="4377571" y="6121255"/>
                <a:ext cx="13669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𝑆𝐷𝑊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F13A1E-A247-1A85-2636-715BF63BF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571" y="6121255"/>
                <a:ext cx="1366977" cy="276999"/>
              </a:xfrm>
              <a:prstGeom prst="rect">
                <a:avLst/>
              </a:prstGeom>
              <a:blipFill>
                <a:blip r:embed="rId6"/>
                <a:stretch>
                  <a:fillRect l="-5505" r="-3670" b="-291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23671AA-C1A9-9391-90E8-16716F633ADB}"/>
              </a:ext>
            </a:extLst>
          </p:cNvPr>
          <p:cNvSpPr txBox="1"/>
          <p:nvPr/>
        </p:nvSpPr>
        <p:spPr>
          <a:xfrm>
            <a:off x="0" y="6028996"/>
            <a:ext cx="311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﻿the filling fraction of the stripe: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75B263-0A13-8AAC-AA52-EC9ED63A8965}"/>
              </a:ext>
            </a:extLst>
          </p:cNvPr>
          <p:cNvSpPr txBox="1"/>
          <p:nvPr/>
        </p:nvSpPr>
        <p:spPr>
          <a:xfrm>
            <a:off x="-1" y="6398328"/>
            <a:ext cx="3972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electron pairs per stripe: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B3E81C-389F-0C0A-79E3-CC0AE9A0666E}"/>
                  </a:ext>
                </a:extLst>
              </p:cNvPr>
              <p:cNvSpPr txBox="1"/>
              <p:nvPr/>
            </p:nvSpPr>
            <p:spPr>
              <a:xfrm>
                <a:off x="4377571" y="6444494"/>
                <a:ext cx="1111202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B3E81C-389F-0C0A-79E3-CC0AE9A06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571" y="6444494"/>
                <a:ext cx="1111202" cy="298928"/>
              </a:xfrm>
              <a:prstGeom prst="rect">
                <a:avLst/>
              </a:prstGeom>
              <a:blipFill>
                <a:blip r:embed="rId7"/>
                <a:stretch>
                  <a:fillRect l="-2247" t="-4167" r="-3371" b="-291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C63FAB-241A-2874-1B19-28A299F0B53C}"/>
              </a:ext>
            </a:extLst>
          </p:cNvPr>
          <p:cNvCxnSpPr/>
          <p:nvPr/>
        </p:nvCxnSpPr>
        <p:spPr>
          <a:xfrm flipV="1">
            <a:off x="5540720" y="6121255"/>
            <a:ext cx="739310" cy="461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51B1CE-965C-B437-E498-0B90432BD4DB}"/>
              </a:ext>
            </a:extLst>
          </p:cNvPr>
          <p:cNvCxnSpPr>
            <a:cxnSpLocks/>
          </p:cNvCxnSpPr>
          <p:nvPr/>
        </p:nvCxnSpPr>
        <p:spPr>
          <a:xfrm>
            <a:off x="5532094" y="6593958"/>
            <a:ext cx="747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4E18F5-4A35-3167-870C-F5B5E88C5A49}"/>
              </a:ext>
            </a:extLst>
          </p:cNvPr>
          <p:cNvSpPr txBox="1"/>
          <p:nvPr/>
        </p:nvSpPr>
        <p:spPr>
          <a:xfrm>
            <a:off x="6280029" y="5960853"/>
            <a:ext cx="325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integer,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﻿integer-pair stripe (IPS)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76E2B3-BA4A-28B0-BC37-70A75C084E3F}"/>
              </a:ext>
            </a:extLst>
          </p:cNvPr>
          <p:cNvSpPr txBox="1"/>
          <p:nvPr/>
        </p:nvSpPr>
        <p:spPr>
          <a:xfrm>
            <a:off x="6289640" y="6444494"/>
            <a:ext cx="2671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non-integer,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non-IPS (NIPS)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05BC370-5AFB-CBB8-2478-6CE8393F8B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3135" y="1570045"/>
            <a:ext cx="4021474" cy="34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41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7002</TotalTime>
  <Words>1047</Words>
  <Application>Microsoft Macintosh PowerPoint</Application>
  <PresentationFormat>On-screen Show (4:3)</PresentationFormat>
  <Paragraphs>142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Palatino</vt:lpstr>
      <vt:lpstr>Palatino Linotype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Coexistence of superconductivity with partially filled stripes in the Hubbard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Ground state phase diagram and superconductivity of the doped Hubbard model on six-leg square cylinders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王 昊昕</dc:creator>
  <cp:lastModifiedBy>王 昊昕</cp:lastModifiedBy>
  <cp:revision>79</cp:revision>
  <dcterms:created xsi:type="dcterms:W3CDTF">2023-03-26T05:00:19Z</dcterms:created>
  <dcterms:modified xsi:type="dcterms:W3CDTF">2023-03-31T01:42:27Z</dcterms:modified>
</cp:coreProperties>
</file>